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59" r:id="rId6"/>
    <p:sldId id="260" r:id="rId7"/>
    <p:sldId id="261" r:id="rId8"/>
    <p:sldId id="270" r:id="rId9"/>
    <p:sldId id="262" r:id="rId10"/>
    <p:sldId id="263" r:id="rId11"/>
    <p:sldId id="271"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0739279-062F-4C02-B833-82A5705BC8BB}" type="datetimeFigureOut">
              <a:rPr lang="el-GR" smtClean="0"/>
              <a:t>16/6/2025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236821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0739279-062F-4C02-B833-82A5705BC8BB}" type="datetimeFigureOut">
              <a:rPr lang="el-GR" smtClean="0"/>
              <a:t>16/6/2025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128002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0739279-062F-4C02-B833-82A5705BC8BB}" type="datetimeFigureOut">
              <a:rPr lang="el-GR" smtClean="0"/>
              <a:t>16/6/2025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3661635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0739279-062F-4C02-B833-82A5705BC8BB}" type="datetimeFigureOut">
              <a:rPr lang="el-GR" smtClean="0"/>
              <a:t>16/6/2025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52EFB9-D314-4418-AC5D-04D3745479C5}" type="slidenum">
              <a:rPr lang="el-GR" smtClean="0"/>
              <a:t>‹#›</a:t>
            </a:fld>
            <a:endParaRPr lang="el-G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549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0739279-062F-4C02-B833-82A5705BC8BB}" type="datetimeFigureOut">
              <a:rPr lang="el-GR" smtClean="0"/>
              <a:t>16/6/2025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66297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0739279-062F-4C02-B833-82A5705BC8BB}" type="datetimeFigureOut">
              <a:rPr lang="el-GR" smtClean="0"/>
              <a:t>16/6/2025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302831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0739279-062F-4C02-B833-82A5705BC8BB}" type="datetimeFigureOut">
              <a:rPr lang="el-GR" smtClean="0"/>
              <a:t>16/6/2025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286335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0739279-062F-4C02-B833-82A5705BC8BB}" type="datetimeFigureOut">
              <a:rPr lang="el-GR" smtClean="0"/>
              <a:t>16/6/2025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27720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0739279-062F-4C02-B833-82A5705BC8BB}" type="datetimeFigureOut">
              <a:rPr lang="el-GR" smtClean="0"/>
              <a:t>16/6/2025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18613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0739279-062F-4C02-B833-82A5705BC8BB}" type="datetimeFigureOut">
              <a:rPr lang="el-GR" smtClean="0"/>
              <a:t>16/6/2025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284522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0739279-062F-4C02-B833-82A5705BC8BB}" type="datetimeFigureOut">
              <a:rPr lang="el-GR" smtClean="0"/>
              <a:t>16/6/2025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70321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0739279-062F-4C02-B833-82A5705BC8BB}" type="datetimeFigureOut">
              <a:rPr lang="el-GR" smtClean="0"/>
              <a:t>16/6/2025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127787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0739279-062F-4C02-B833-82A5705BC8BB}" type="datetimeFigureOut">
              <a:rPr lang="el-GR" smtClean="0"/>
              <a:t>16/6/2025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369500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0739279-062F-4C02-B833-82A5705BC8BB}" type="datetimeFigureOut">
              <a:rPr lang="el-GR" smtClean="0"/>
              <a:t>16/6/2025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105926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39279-062F-4C02-B833-82A5705BC8BB}" type="datetimeFigureOut">
              <a:rPr lang="el-GR" smtClean="0"/>
              <a:t>16/6/2025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1610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0739279-062F-4C02-B833-82A5705BC8BB}" type="datetimeFigureOut">
              <a:rPr lang="el-GR" smtClean="0"/>
              <a:t>16/6/2025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354691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0739279-062F-4C02-B833-82A5705BC8BB}" type="datetimeFigureOut">
              <a:rPr lang="el-GR" smtClean="0"/>
              <a:t>16/6/2025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52EFB9-D314-4418-AC5D-04D3745479C5}" type="slidenum">
              <a:rPr lang="el-GR" smtClean="0"/>
              <a:t>‹#›</a:t>
            </a:fld>
            <a:endParaRPr lang="el-GR"/>
          </a:p>
        </p:txBody>
      </p:sp>
    </p:spTree>
    <p:extLst>
      <p:ext uri="{BB962C8B-B14F-4D97-AF65-F5344CB8AC3E}">
        <p14:creationId xmlns:p14="http://schemas.microsoft.com/office/powerpoint/2010/main" val="176092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0739279-062F-4C02-B833-82A5705BC8BB}" type="datetimeFigureOut">
              <a:rPr lang="el-GR" smtClean="0"/>
              <a:t>16/6/2025</a:t>
            </a:fld>
            <a:endParaRPr lang="el-G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l-G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852EFB9-D314-4418-AC5D-04D3745479C5}" type="slidenum">
              <a:rPr lang="el-GR" smtClean="0"/>
              <a:t>‹#›</a:t>
            </a:fld>
            <a:endParaRPr lang="el-GR"/>
          </a:p>
        </p:txBody>
      </p:sp>
    </p:spTree>
    <p:extLst>
      <p:ext uri="{BB962C8B-B14F-4D97-AF65-F5344CB8AC3E}">
        <p14:creationId xmlns:p14="http://schemas.microsoft.com/office/powerpoint/2010/main" val="10218069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meneshiangeorge@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32AF853-2A44-4458-B7AA-E5BE86AD2932}"/>
              </a:ext>
            </a:extLst>
          </p:cNvPr>
          <p:cNvSpPr>
            <a:spLocks noGrp="1"/>
          </p:cNvSpPr>
          <p:nvPr>
            <p:ph type="ctrTitle"/>
          </p:nvPr>
        </p:nvSpPr>
        <p:spPr>
          <a:xfrm>
            <a:off x="870440" y="527539"/>
            <a:ext cx="3387192" cy="4448908"/>
          </a:xfrm>
        </p:spPr>
        <p:txBody>
          <a:bodyPr anchor="b">
            <a:normAutofit fontScale="90000"/>
          </a:bodyPr>
          <a:lstStyle/>
          <a:p>
            <a:r>
              <a:rPr lang="en-GB" sz="4400" dirty="0"/>
              <a:t>Relations Between the Greeks and Armenians of Turkey: From Greek Independence to the Present</a:t>
            </a:r>
            <a:endParaRPr lang="el-GR" sz="4400" dirty="0"/>
          </a:p>
        </p:txBody>
      </p:sp>
      <p:sp>
        <p:nvSpPr>
          <p:cNvPr id="3" name="Υπότιτλος 2">
            <a:extLst>
              <a:ext uri="{FF2B5EF4-FFF2-40B4-BE49-F238E27FC236}">
                <a16:creationId xmlns="" xmlns:a16="http://schemas.microsoft.com/office/drawing/2014/main" id="{26189035-3236-49AE-80EE-60C2C36BB676}"/>
              </a:ext>
            </a:extLst>
          </p:cNvPr>
          <p:cNvSpPr>
            <a:spLocks noGrp="1"/>
          </p:cNvSpPr>
          <p:nvPr>
            <p:ph type="subTitle" idx="1"/>
          </p:nvPr>
        </p:nvSpPr>
        <p:spPr>
          <a:xfrm>
            <a:off x="501160" y="5954991"/>
            <a:ext cx="4023359" cy="1208141"/>
          </a:xfrm>
        </p:spPr>
        <p:txBody>
          <a:bodyPr>
            <a:normAutofit/>
          </a:bodyPr>
          <a:lstStyle/>
          <a:p>
            <a:r>
              <a:rPr lang="en-US" sz="2000" dirty="0" smtClean="0"/>
              <a:t>George Meneshian</a:t>
            </a:r>
          </a:p>
          <a:p>
            <a:endParaRPr lang="el-GR"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953" y="-1"/>
            <a:ext cx="5767755" cy="6846539"/>
          </a:xfrm>
          <a:prstGeom prst="rect">
            <a:avLst/>
          </a:prstGeom>
        </p:spPr>
      </p:pic>
    </p:spTree>
    <p:extLst>
      <p:ext uri="{BB962C8B-B14F-4D97-AF65-F5344CB8AC3E}">
        <p14:creationId xmlns:p14="http://schemas.microsoft.com/office/powerpoint/2010/main" val="20584410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410A3A8-4E95-44C3-9F65-986C7FE06EE4}"/>
              </a:ext>
            </a:extLst>
          </p:cNvPr>
          <p:cNvSpPr>
            <a:spLocks noGrp="1"/>
          </p:cNvSpPr>
          <p:nvPr>
            <p:ph type="title"/>
          </p:nvPr>
        </p:nvSpPr>
        <p:spPr/>
        <p:txBody>
          <a:bodyPr>
            <a:normAutofit fontScale="90000"/>
          </a:bodyPr>
          <a:lstStyle/>
          <a:p>
            <a:pPr marL="494100" indent="-457200"/>
            <a:r>
              <a:rPr lang="en-US" dirty="0"/>
              <a:t>F</a:t>
            </a:r>
            <a:r>
              <a:rPr lang="en-US" dirty="0" smtClean="0"/>
              <a:t>rom </a:t>
            </a:r>
            <a:r>
              <a:rPr lang="en-US" dirty="0"/>
              <a:t>the Young Turk Revolution to World War </a:t>
            </a:r>
            <a:r>
              <a:rPr lang="en-US" dirty="0" smtClean="0"/>
              <a:t>I</a:t>
            </a:r>
            <a:r>
              <a:rPr lang="en-US" dirty="0"/>
              <a:t> </a:t>
            </a:r>
            <a:r>
              <a:rPr lang="en-US" dirty="0" smtClean="0"/>
              <a:t>(1)</a:t>
            </a:r>
            <a:endParaRPr lang="en-US" dirty="0"/>
          </a:p>
        </p:txBody>
      </p:sp>
      <p:sp>
        <p:nvSpPr>
          <p:cNvPr id="3" name="Θέση περιεχομένου 2">
            <a:extLst>
              <a:ext uri="{FF2B5EF4-FFF2-40B4-BE49-F238E27FC236}">
                <a16:creationId xmlns="" xmlns:a16="http://schemas.microsoft.com/office/drawing/2014/main" id="{4F3A6757-BDC0-4598-82B0-BF18D2408298}"/>
              </a:ext>
            </a:extLst>
          </p:cNvPr>
          <p:cNvSpPr>
            <a:spLocks noGrp="1"/>
          </p:cNvSpPr>
          <p:nvPr>
            <p:ph idx="1"/>
          </p:nvPr>
        </p:nvSpPr>
        <p:spPr>
          <a:xfrm>
            <a:off x="869834" y="2013802"/>
            <a:ext cx="10353762" cy="4058751"/>
          </a:xfrm>
        </p:spPr>
        <p:txBody>
          <a:bodyPr>
            <a:normAutofit/>
          </a:bodyPr>
          <a:lstStyle/>
          <a:p>
            <a:r>
              <a:rPr lang="en-US" dirty="0" smtClean="0"/>
              <a:t>The Young Turk Revolution (1908)</a:t>
            </a:r>
          </a:p>
          <a:p>
            <a:pPr lvl="1"/>
            <a:r>
              <a:rPr lang="en-GB" dirty="0"/>
              <a:t>Initially, tensions were low as Armenians supported the revolution, but this escalated into a violent incident in Constantinople, sparking a “war” between the Armenian and Greek press</a:t>
            </a:r>
            <a:r>
              <a:rPr lang="en-GB" dirty="0" smtClean="0"/>
              <a:t>.</a:t>
            </a:r>
          </a:p>
          <a:p>
            <a:pPr lvl="1"/>
            <a:r>
              <a:rPr lang="en-GB" dirty="0" smtClean="0"/>
              <a:t>During </a:t>
            </a:r>
            <a:r>
              <a:rPr lang="en-GB" dirty="0"/>
              <a:t>the 1908 parliamentary elections, political factions competed fiercely, yet the two patriarchates found common ground in opposing Young Turk policies that undermined their religious roles</a:t>
            </a:r>
            <a:r>
              <a:rPr lang="en-GB" dirty="0" smtClean="0"/>
              <a:t>.</a:t>
            </a:r>
          </a:p>
          <a:p>
            <a:pPr lvl="1"/>
            <a:r>
              <a:rPr lang="en-GB" dirty="0"/>
              <a:t>A </a:t>
            </a:r>
            <a:r>
              <a:rPr lang="en-GB" dirty="0" smtClean="0"/>
              <a:t>moment </a:t>
            </a:r>
            <a:r>
              <a:rPr lang="en-GB" dirty="0"/>
              <a:t>of reconciliation came with the creation of the Greek-Armenian Committee and the Greek-Armenian Society in late 1908</a:t>
            </a:r>
            <a:r>
              <a:rPr lang="en-GB" dirty="0" smtClean="0"/>
              <a:t>.</a:t>
            </a:r>
          </a:p>
          <a:p>
            <a:pPr lvl="1"/>
            <a:r>
              <a:rPr lang="en-GB" dirty="0" smtClean="0"/>
              <a:t>Eventually</a:t>
            </a:r>
            <a:r>
              <a:rPr lang="en-GB" dirty="0"/>
              <a:t>, Greek and Armenian members of parliament began to cooperate, marking a new phase of collaboration, though it remained minimal due to Armenian reluctance.</a:t>
            </a:r>
            <a:endParaRPr lang="el-GR" dirty="0"/>
          </a:p>
        </p:txBody>
      </p:sp>
    </p:spTree>
    <p:extLst>
      <p:ext uri="{BB962C8B-B14F-4D97-AF65-F5344CB8AC3E}">
        <p14:creationId xmlns:p14="http://schemas.microsoft.com/office/powerpoint/2010/main" val="262200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03" y="354623"/>
            <a:ext cx="10353762" cy="970450"/>
          </a:xfrm>
        </p:spPr>
        <p:txBody>
          <a:bodyPr>
            <a:normAutofit fontScale="90000"/>
          </a:bodyPr>
          <a:lstStyle/>
          <a:p>
            <a:r>
              <a:rPr lang="en-US" dirty="0"/>
              <a:t>F</a:t>
            </a:r>
            <a:r>
              <a:rPr lang="en-US" dirty="0" smtClean="0"/>
              <a:t>rom </a:t>
            </a:r>
            <a:r>
              <a:rPr lang="en-US" dirty="0"/>
              <a:t>the Young Turk Revolution to World War I </a:t>
            </a:r>
            <a:r>
              <a:rPr lang="en-US" dirty="0" smtClean="0"/>
              <a:t>(2)</a:t>
            </a:r>
            <a:endParaRPr lang="en-GB" dirty="0"/>
          </a:p>
        </p:txBody>
      </p:sp>
      <p:sp>
        <p:nvSpPr>
          <p:cNvPr id="3" name="Content Placeholder 2"/>
          <p:cNvSpPr>
            <a:spLocks noGrp="1"/>
          </p:cNvSpPr>
          <p:nvPr>
            <p:ph idx="1"/>
          </p:nvPr>
        </p:nvSpPr>
        <p:spPr>
          <a:xfrm>
            <a:off x="439616" y="1705709"/>
            <a:ext cx="11043138" cy="5152292"/>
          </a:xfrm>
        </p:spPr>
        <p:txBody>
          <a:bodyPr/>
          <a:lstStyle/>
          <a:p>
            <a:r>
              <a:rPr lang="en-US" dirty="0" smtClean="0"/>
              <a:t>The Adana massacre (1909):</a:t>
            </a:r>
          </a:p>
          <a:p>
            <a:pPr lvl="1"/>
            <a:r>
              <a:rPr lang="en-GB" dirty="0"/>
              <a:t>Local Greeks provided shelter to Armenians during the massacre</a:t>
            </a:r>
            <a:r>
              <a:rPr lang="en-GB" dirty="0" smtClean="0"/>
              <a:t>.</a:t>
            </a:r>
          </a:p>
          <a:p>
            <a:pPr lvl="1"/>
            <a:r>
              <a:rPr lang="en-GB" dirty="0"/>
              <a:t>Financial support was raised for displaced Armenians through fundraising and relief efforts</a:t>
            </a:r>
            <a:r>
              <a:rPr lang="en-GB" dirty="0" smtClean="0"/>
              <a:t>.</a:t>
            </a:r>
          </a:p>
          <a:p>
            <a:pPr lvl="1"/>
            <a:r>
              <a:rPr lang="en-GB" dirty="0"/>
              <a:t>Active Greek participation in the parliamentary committee investigating the massacre</a:t>
            </a:r>
            <a:r>
              <a:rPr lang="en-GB" dirty="0" smtClean="0"/>
              <a:t>.</a:t>
            </a:r>
          </a:p>
          <a:p>
            <a:pPr lvl="1"/>
            <a:r>
              <a:rPr lang="en-US" dirty="0" smtClean="0"/>
              <a:t>Support from the Ecumenical Patriarchate.</a:t>
            </a:r>
          </a:p>
          <a:p>
            <a:pPr lvl="1"/>
            <a:r>
              <a:rPr lang="en-GB" dirty="0"/>
              <a:t>Religious dialogue aimed at the potential union of the two churches</a:t>
            </a:r>
            <a:r>
              <a:rPr lang="en-GB" dirty="0" smtClean="0"/>
              <a:t>.</a:t>
            </a:r>
          </a:p>
          <a:p>
            <a:pPr lvl="1"/>
            <a:r>
              <a:rPr lang="en-GB" dirty="0"/>
              <a:t>Continuous cooperation between the Greek and Armenian communities during </a:t>
            </a:r>
            <a:r>
              <a:rPr lang="en-GB" dirty="0" smtClean="0"/>
              <a:t>and after the crisis.</a:t>
            </a:r>
          </a:p>
          <a:p>
            <a:pPr marL="450000" lvl="1" indent="0">
              <a:buNone/>
            </a:pPr>
            <a:endParaRPr lang="en-US" dirty="0" smtClean="0"/>
          </a:p>
          <a:p>
            <a:pPr lvl="0">
              <a:buClr>
                <a:srgbClr val="DADADA"/>
              </a:buCl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The </a:t>
            </a:r>
            <a:r>
              <a:rPr lang="en-US" dirty="0" smtClean="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Balkan Wars (1912-1913):</a:t>
            </a:r>
            <a:endParaRPr lang="el-GR" dirty="0" smtClean="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endParaRPr>
          </a:p>
          <a:p>
            <a:pPr lvl="1">
              <a:buClr>
                <a:srgbClr val="DADADA"/>
              </a:buClr>
            </a:pPr>
            <a:r>
              <a:rPr lang="en-GB"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Cooperation ended due to differing Armenian stances toward the war.</a:t>
            </a:r>
            <a:endParaRPr lang="en-US" dirty="0" smtClean="0"/>
          </a:p>
          <a:p>
            <a:pPr lvl="1"/>
            <a:endParaRPr lang="en-GB" dirty="0"/>
          </a:p>
        </p:txBody>
      </p:sp>
    </p:spTree>
    <p:extLst>
      <p:ext uri="{BB962C8B-B14F-4D97-AF65-F5344CB8AC3E}">
        <p14:creationId xmlns:p14="http://schemas.microsoft.com/office/powerpoint/2010/main" val="299120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11" y="416169"/>
            <a:ext cx="10353762" cy="970450"/>
          </a:xfrm>
        </p:spPr>
        <p:txBody>
          <a:bodyPr>
            <a:normAutofit/>
          </a:bodyPr>
          <a:lstStyle/>
          <a:p>
            <a:r>
              <a:rPr lang="en-GB" dirty="0"/>
              <a:t>Response to the Armenian Genocide</a:t>
            </a:r>
          </a:p>
        </p:txBody>
      </p:sp>
      <p:sp>
        <p:nvSpPr>
          <p:cNvPr id="3" name="Content Placeholder 2"/>
          <p:cNvSpPr>
            <a:spLocks noGrp="1"/>
          </p:cNvSpPr>
          <p:nvPr>
            <p:ph idx="1"/>
          </p:nvPr>
        </p:nvSpPr>
        <p:spPr>
          <a:xfrm>
            <a:off x="747346" y="1547446"/>
            <a:ext cx="10673862" cy="5486401"/>
          </a:xfrm>
        </p:spPr>
        <p:txBody>
          <a:bodyPr>
            <a:normAutofit/>
          </a:bodyPr>
          <a:lstStyle/>
          <a:p>
            <a:r>
              <a:rPr lang="en-US" dirty="0" smtClean="0"/>
              <a:t>The Armenian Genocide (1915-1918): </a:t>
            </a:r>
          </a:p>
          <a:p>
            <a:pPr lvl="1"/>
            <a:r>
              <a:rPr lang="en-GB" dirty="0"/>
              <a:t>Greek consuls often did not distinguish between the persecution of Armenians and Greeks in their reports</a:t>
            </a:r>
            <a:r>
              <a:rPr lang="en-GB" dirty="0" smtClean="0"/>
              <a:t>.</a:t>
            </a:r>
          </a:p>
          <a:p>
            <a:pPr lvl="1"/>
            <a:r>
              <a:rPr lang="en-GB" dirty="0"/>
              <a:t>Greeks in Pontus provided shelter to Armenians, helped them escape, and supplied </a:t>
            </a:r>
            <a:r>
              <a:rPr lang="en-GB" dirty="0" smtClean="0"/>
              <a:t>self-defence </a:t>
            </a:r>
            <a:r>
              <a:rPr lang="en-GB" dirty="0"/>
              <a:t>equipment to Armenian groups</a:t>
            </a:r>
            <a:r>
              <a:rPr lang="en-GB" dirty="0" smtClean="0"/>
              <a:t>.</a:t>
            </a:r>
          </a:p>
          <a:p>
            <a:pPr lvl="1"/>
            <a:r>
              <a:rPr lang="en-GB" dirty="0"/>
              <a:t>Reports of Greek individuals sacrificing themselves to protect their Armenian </a:t>
            </a:r>
            <a:r>
              <a:rPr lang="en-GB" dirty="0" err="1"/>
              <a:t>neighbors</a:t>
            </a:r>
            <a:r>
              <a:rPr lang="en-GB" dirty="0"/>
              <a:t>.</a:t>
            </a:r>
            <a:endParaRPr lang="en-GB" dirty="0" smtClean="0"/>
          </a:p>
          <a:p>
            <a:pPr lvl="1"/>
            <a:r>
              <a:rPr lang="en-GB" dirty="0"/>
              <a:t>Despite threats from Ottoman authorities, Greeks continued to hide Armenians</a:t>
            </a:r>
            <a:r>
              <a:rPr lang="en-GB" dirty="0" smtClean="0"/>
              <a:t>.</a:t>
            </a:r>
          </a:p>
          <a:p>
            <a:pPr lvl="1"/>
            <a:r>
              <a:rPr lang="en-GB" dirty="0"/>
              <a:t>The Greek Orthodox </a:t>
            </a:r>
            <a:r>
              <a:rPr lang="en-GB" dirty="0" smtClean="0"/>
              <a:t>ecclesiastical organisations played </a:t>
            </a:r>
            <a:r>
              <a:rPr lang="en-GB" dirty="0"/>
              <a:t>a crucial role in supporting Armenian victims of the genocide</a:t>
            </a:r>
            <a:r>
              <a:rPr lang="en-GB" dirty="0" smtClean="0"/>
              <a:t>.</a:t>
            </a:r>
          </a:p>
          <a:p>
            <a:pPr lvl="1"/>
            <a:r>
              <a:rPr lang="en-GB" dirty="0"/>
              <a:t>Some Greek diplomats hastily accepted Young Turk accusations of an "Armenian conspiracy," leading to mutual accusations of indifference between Greeks and Armenians</a:t>
            </a:r>
            <a:r>
              <a:rPr lang="en-GB" dirty="0" smtClean="0"/>
              <a:t>.</a:t>
            </a:r>
          </a:p>
          <a:p>
            <a:pPr lvl="1"/>
            <a:r>
              <a:rPr lang="en-GB" dirty="0"/>
              <a:t>Persecution led to increased solidarity between the two communities, with Greek and Armenian resistance groups forming joint </a:t>
            </a:r>
            <a:r>
              <a:rPr lang="en-GB" dirty="0" err="1"/>
              <a:t>defense</a:t>
            </a:r>
            <a:r>
              <a:rPr lang="en-GB" dirty="0"/>
              <a:t> units.</a:t>
            </a:r>
          </a:p>
        </p:txBody>
      </p:sp>
    </p:spTree>
    <p:extLst>
      <p:ext uri="{BB962C8B-B14F-4D97-AF65-F5344CB8AC3E}">
        <p14:creationId xmlns:p14="http://schemas.microsoft.com/office/powerpoint/2010/main" val="122579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37039"/>
            <a:ext cx="10353762" cy="970450"/>
          </a:xfrm>
        </p:spPr>
        <p:txBody>
          <a:bodyPr>
            <a:normAutofit fontScale="90000"/>
          </a:bodyPr>
          <a:lstStyle/>
          <a:p>
            <a:r>
              <a:rPr lang="en-US" dirty="0"/>
              <a:t>The Golden Age (1918-1922)</a:t>
            </a:r>
            <a:br>
              <a:rPr lang="en-US" dirty="0"/>
            </a:br>
            <a:r>
              <a:rPr lang="en-US" dirty="0"/>
              <a:t>(</a:t>
            </a:r>
            <a:r>
              <a:rPr lang="en-US" dirty="0" smtClean="0"/>
              <a:t>1)</a:t>
            </a:r>
            <a:r>
              <a:rPr lang="en-US" dirty="0"/>
              <a:t/>
            </a:r>
            <a:br>
              <a:rPr lang="en-US" dirty="0"/>
            </a:br>
            <a:endParaRPr lang="en-GB" dirty="0"/>
          </a:p>
        </p:txBody>
      </p:sp>
      <p:sp>
        <p:nvSpPr>
          <p:cNvPr id="3" name="Content Placeholder 2"/>
          <p:cNvSpPr>
            <a:spLocks noGrp="1"/>
          </p:cNvSpPr>
          <p:nvPr>
            <p:ph idx="1"/>
          </p:nvPr>
        </p:nvSpPr>
        <p:spPr>
          <a:xfrm>
            <a:off x="817078" y="1090611"/>
            <a:ext cx="10560168" cy="5626712"/>
          </a:xfrm>
        </p:spPr>
        <p:txBody>
          <a:bodyPr>
            <a:normAutofit fontScale="85000" lnSpcReduction="10000"/>
          </a:bodyPr>
          <a:lstStyle/>
          <a:p>
            <a:pPr marL="36900" indent="0">
              <a:buNone/>
            </a:pPr>
            <a:r>
              <a:rPr lang="en-US" dirty="0" smtClean="0"/>
              <a:t>According to I. </a:t>
            </a:r>
            <a:r>
              <a:rPr lang="en-US" dirty="0" err="1" smtClean="0"/>
              <a:t>Hassiotis</a:t>
            </a:r>
            <a:r>
              <a:rPr lang="en-US" dirty="0" smtClean="0"/>
              <a:t>, </a:t>
            </a:r>
            <a:r>
              <a:rPr lang="en-GB" dirty="0"/>
              <a:t>More was now done in the space of three years than </a:t>
            </a:r>
            <a:r>
              <a:rPr lang="en-GB" dirty="0" smtClean="0"/>
              <a:t>had been </a:t>
            </a:r>
            <a:r>
              <a:rPr lang="en-GB" dirty="0"/>
              <a:t>achieved in half a </a:t>
            </a:r>
            <a:r>
              <a:rPr lang="en-GB" dirty="0" smtClean="0"/>
              <a:t>century:</a:t>
            </a:r>
          </a:p>
          <a:p>
            <a:pPr marL="36900" indent="0">
              <a:buNone/>
            </a:pPr>
            <a:endParaRPr lang="en-GB" dirty="0" smtClean="0"/>
          </a:p>
          <a:p>
            <a:r>
              <a:rPr lang="en-GB" dirty="0"/>
              <a:t>Emerging Alliance Between Greece and the Armenian </a:t>
            </a:r>
            <a:r>
              <a:rPr lang="en-GB" dirty="0" smtClean="0"/>
              <a:t>Republic.</a:t>
            </a:r>
          </a:p>
          <a:p>
            <a:endParaRPr lang="en-US" dirty="0" smtClean="0"/>
          </a:p>
          <a:p>
            <a:r>
              <a:rPr lang="en-GB" dirty="0"/>
              <a:t>Creation of a joint patriarchal committee and submission of joint petitions to the Paris Peace Conference</a:t>
            </a:r>
            <a:r>
              <a:rPr lang="en-GB" dirty="0" smtClean="0"/>
              <a:t>.</a:t>
            </a:r>
          </a:p>
          <a:p>
            <a:pPr marL="36900" indent="0">
              <a:buNone/>
            </a:pPr>
            <a:endParaRPr lang="en-US" dirty="0" smtClean="0"/>
          </a:p>
          <a:p>
            <a:r>
              <a:rPr lang="en-GB" dirty="0"/>
              <a:t>Orthodox priests fulfilled the religious needs of Armenians in the absence of Armenian clergy, despite doctrinal differences</a:t>
            </a:r>
            <a:r>
              <a:rPr lang="en-GB" dirty="0" smtClean="0"/>
              <a:t>.</a:t>
            </a:r>
          </a:p>
          <a:p>
            <a:pPr marL="36900" indent="0">
              <a:buNone/>
            </a:pPr>
            <a:endParaRPr lang="en-GB" dirty="0" smtClean="0"/>
          </a:p>
          <a:p>
            <a:r>
              <a:rPr lang="en-GB" dirty="0"/>
              <a:t>Joint religious ceremonies were held</a:t>
            </a:r>
            <a:r>
              <a:rPr lang="en-GB" dirty="0" smtClean="0"/>
              <a:t>.</a:t>
            </a:r>
          </a:p>
          <a:p>
            <a:pPr marL="36900" indent="0">
              <a:buNone/>
            </a:pPr>
            <a:endParaRPr lang="en-GB" dirty="0" smtClean="0"/>
          </a:p>
          <a:p>
            <a:r>
              <a:rPr lang="en-GB" dirty="0"/>
              <a:t>r</a:t>
            </a:r>
            <a:r>
              <a:rPr lang="en-GB" dirty="0" smtClean="0"/>
              <a:t>elief </a:t>
            </a:r>
            <a:r>
              <a:rPr lang="en-GB" dirty="0"/>
              <a:t>efforts for </a:t>
            </a:r>
            <a:r>
              <a:rPr lang="en-GB" dirty="0" smtClean="0"/>
              <a:t>refugees </a:t>
            </a:r>
            <a:r>
              <a:rPr lang="en-GB" dirty="0"/>
              <a:t>and orphans following the </a:t>
            </a:r>
            <a:r>
              <a:rPr lang="en-GB" dirty="0" smtClean="0"/>
              <a:t>war.</a:t>
            </a:r>
          </a:p>
          <a:p>
            <a:pPr marL="36900" indent="0">
              <a:buNone/>
            </a:pPr>
            <a:endParaRPr lang="en-US" dirty="0" smtClean="0"/>
          </a:p>
          <a:p>
            <a:r>
              <a:rPr lang="en-GB" dirty="0"/>
              <a:t>Armenian and Greek members of the Ottoman parliament jointly denounced the massacres of 1914–1918.</a:t>
            </a:r>
            <a:endParaRPr lang="en-GB" dirty="0" smtClean="0"/>
          </a:p>
        </p:txBody>
      </p:sp>
    </p:spTree>
    <p:extLst>
      <p:ext uri="{BB962C8B-B14F-4D97-AF65-F5344CB8AC3E}">
        <p14:creationId xmlns:p14="http://schemas.microsoft.com/office/powerpoint/2010/main" val="358534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Golden Age (1918-1922)</a:t>
            </a:r>
            <a:br>
              <a:rPr lang="en-US" dirty="0"/>
            </a:br>
            <a:r>
              <a:rPr lang="en-US" dirty="0"/>
              <a:t>(</a:t>
            </a:r>
            <a:r>
              <a:rPr lang="en-US" dirty="0" smtClean="0"/>
              <a:t>2)</a:t>
            </a:r>
            <a:r>
              <a:rPr lang="en-US" dirty="0"/>
              <a:t/>
            </a:r>
            <a:br>
              <a:rPr lang="en-US" dirty="0"/>
            </a:br>
            <a:endParaRPr lang="en-GB" dirty="0"/>
          </a:p>
        </p:txBody>
      </p:sp>
      <p:sp>
        <p:nvSpPr>
          <p:cNvPr id="3" name="Content Placeholder 2"/>
          <p:cNvSpPr>
            <a:spLocks noGrp="1"/>
          </p:cNvSpPr>
          <p:nvPr>
            <p:ph idx="1"/>
          </p:nvPr>
        </p:nvSpPr>
        <p:spPr>
          <a:xfrm>
            <a:off x="782517" y="1706072"/>
            <a:ext cx="10779368" cy="4782651"/>
          </a:xfrm>
        </p:spPr>
        <p:txBody>
          <a:bodyPr>
            <a:normAutofit/>
          </a:bodyPr>
          <a:lstStyle/>
          <a:p>
            <a:r>
              <a:rPr lang="en-GB" dirty="0"/>
              <a:t>Greek and Armenian newspapers in the city coordinated a joint propaganda campaign</a:t>
            </a:r>
            <a:r>
              <a:rPr lang="en-GB" dirty="0" smtClean="0"/>
              <a:t>.</a:t>
            </a:r>
          </a:p>
          <a:p>
            <a:endParaRPr lang="en-GB" dirty="0"/>
          </a:p>
          <a:p>
            <a:r>
              <a:rPr lang="en-GB" dirty="0"/>
              <a:t>Greeks and Armenians held joint events and spontaneous </a:t>
            </a:r>
            <a:r>
              <a:rPr lang="en-GB" dirty="0" smtClean="0"/>
              <a:t>celebrations.</a:t>
            </a:r>
          </a:p>
          <a:p>
            <a:endParaRPr lang="en-GB" dirty="0"/>
          </a:p>
          <a:p>
            <a:r>
              <a:rPr lang="en-US" dirty="0"/>
              <a:t>Joint military </a:t>
            </a:r>
            <a:r>
              <a:rPr lang="en-US" dirty="0" smtClean="0"/>
              <a:t>efforts:</a:t>
            </a:r>
          </a:p>
          <a:p>
            <a:pPr lvl="1"/>
            <a:r>
              <a:rPr lang="en-GB" dirty="0"/>
              <a:t>Collaboration in military efforts across Pontus, the Caucasus, Cilicia, and Asia Minor.</a:t>
            </a:r>
            <a:endParaRPr lang="en-US" dirty="0" smtClean="0"/>
          </a:p>
          <a:p>
            <a:pPr lvl="1"/>
            <a:r>
              <a:rPr lang="en-GB" dirty="0"/>
              <a:t>Formation of the Armenian </a:t>
            </a:r>
            <a:r>
              <a:rPr lang="en-GB" dirty="0" smtClean="0"/>
              <a:t>Legion in the Greek Army.</a:t>
            </a:r>
          </a:p>
          <a:p>
            <a:pPr marL="450000" lvl="1" indent="0">
              <a:buNone/>
            </a:pPr>
            <a:endParaRPr lang="en-GB" dirty="0"/>
          </a:p>
          <a:p>
            <a:r>
              <a:rPr lang="en-GB" dirty="0"/>
              <a:t>Formation of the Greek-Armenian Committee </a:t>
            </a:r>
            <a:r>
              <a:rPr lang="en-GB" dirty="0" smtClean="0"/>
              <a:t>in 1921 to </a:t>
            </a:r>
            <a:r>
              <a:rPr lang="en-GB" dirty="0"/>
              <a:t>further strengthen ties</a:t>
            </a:r>
            <a:r>
              <a:rPr lang="en-GB" dirty="0" smtClean="0"/>
              <a:t>.</a:t>
            </a:r>
          </a:p>
          <a:p>
            <a:endParaRPr lang="en-US" dirty="0"/>
          </a:p>
          <a:p>
            <a:r>
              <a:rPr lang="en-US" dirty="0" err="1" smtClean="0"/>
              <a:t>Pontic</a:t>
            </a:r>
            <a:r>
              <a:rPr lang="en-US" dirty="0" smtClean="0"/>
              <a:t>-Armenian relations: </a:t>
            </a:r>
            <a:r>
              <a:rPr lang="en-GB" dirty="0" smtClean="0"/>
              <a:t>from </a:t>
            </a:r>
            <a:r>
              <a:rPr lang="en-GB" dirty="0"/>
              <a:t>shared struggle to eventual </a:t>
            </a:r>
            <a:r>
              <a:rPr lang="en-GB" dirty="0" smtClean="0"/>
              <a:t>conflict.</a:t>
            </a:r>
            <a:endParaRPr lang="en-GB" dirty="0"/>
          </a:p>
        </p:txBody>
      </p:sp>
    </p:spTree>
    <p:extLst>
      <p:ext uri="{BB962C8B-B14F-4D97-AF65-F5344CB8AC3E}">
        <p14:creationId xmlns:p14="http://schemas.microsoft.com/office/powerpoint/2010/main" val="206108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456" y="178776"/>
            <a:ext cx="10353762" cy="970450"/>
          </a:xfrm>
        </p:spPr>
        <p:txBody>
          <a:bodyPr>
            <a:normAutofit/>
          </a:bodyPr>
          <a:lstStyle/>
          <a:p>
            <a:pPr marL="494100" indent="-457200"/>
            <a:r>
              <a:rPr lang="en-US" dirty="0"/>
              <a:t>Post-Republic Relations</a:t>
            </a:r>
          </a:p>
        </p:txBody>
      </p:sp>
      <p:sp>
        <p:nvSpPr>
          <p:cNvPr id="3" name="Content Placeholder 2"/>
          <p:cNvSpPr>
            <a:spLocks noGrp="1"/>
          </p:cNvSpPr>
          <p:nvPr>
            <p:ph idx="1"/>
          </p:nvPr>
        </p:nvSpPr>
        <p:spPr>
          <a:xfrm>
            <a:off x="703385" y="1178169"/>
            <a:ext cx="10858499" cy="5521569"/>
          </a:xfrm>
        </p:spPr>
        <p:txBody>
          <a:bodyPr>
            <a:normAutofit fontScale="85000" lnSpcReduction="20000"/>
          </a:bodyPr>
          <a:lstStyle/>
          <a:p>
            <a:r>
              <a:rPr lang="en-GB" dirty="0" smtClean="0"/>
              <a:t>The </a:t>
            </a:r>
            <a:r>
              <a:rPr lang="en-GB" dirty="0"/>
              <a:t>remaining Greeks and Armenians in Turkey faced the same challenges, as the Turkish state implemented identical policies toward both minority groups</a:t>
            </a:r>
            <a:r>
              <a:rPr lang="en-GB" dirty="0" smtClean="0"/>
              <a:t>.</a:t>
            </a:r>
          </a:p>
          <a:p>
            <a:endParaRPr lang="en-US" dirty="0"/>
          </a:p>
          <a:p>
            <a:r>
              <a:rPr lang="en-GB" dirty="0"/>
              <a:t>In 1942, while Greece was under the triple occupation of Axis forces, the Turkish authorities imposed the so-called </a:t>
            </a:r>
            <a:r>
              <a:rPr lang="en-GB" dirty="0" err="1"/>
              <a:t>Varlık</a:t>
            </a:r>
            <a:r>
              <a:rPr lang="en-GB" dirty="0"/>
              <a:t> </a:t>
            </a:r>
            <a:r>
              <a:rPr lang="en-GB" dirty="0" err="1"/>
              <a:t>Vergisi</a:t>
            </a:r>
            <a:r>
              <a:rPr lang="en-GB" dirty="0"/>
              <a:t> (Wealth Tax), a special levy that economically devastated the Greek, Armenian, and Jewish </a:t>
            </a:r>
            <a:r>
              <a:rPr lang="en-GB" dirty="0" smtClean="0"/>
              <a:t>communities.</a:t>
            </a:r>
          </a:p>
          <a:p>
            <a:endParaRPr lang="en-US" dirty="0"/>
          </a:p>
          <a:p>
            <a:r>
              <a:rPr lang="en-GB" dirty="0"/>
              <a:t>Armenians were also victims of the Turkish mob during the Istanbul </a:t>
            </a:r>
            <a:r>
              <a:rPr lang="en-GB" dirty="0" smtClean="0"/>
              <a:t>Pogrom (Sep. 1955), </a:t>
            </a:r>
            <a:r>
              <a:rPr lang="en-GB" dirty="0"/>
              <a:t>despite the primary target being the Greek community due to tensions </a:t>
            </a:r>
            <a:r>
              <a:rPr lang="en-GB" dirty="0" smtClean="0"/>
              <a:t>related to the Cyprus issue.</a:t>
            </a:r>
          </a:p>
          <a:p>
            <a:endParaRPr lang="en-US" dirty="0" smtClean="0"/>
          </a:p>
          <a:p>
            <a:r>
              <a:rPr lang="en-GB" dirty="0"/>
              <a:t>Armenians in Istanbul were not expelled like the Greeks in 1964, though some left due to mixed marriages</a:t>
            </a:r>
            <a:r>
              <a:rPr lang="en-GB" dirty="0" smtClean="0"/>
              <a:t>.</a:t>
            </a:r>
          </a:p>
          <a:p>
            <a:endParaRPr lang="en-GB" dirty="0" smtClean="0"/>
          </a:p>
          <a:p>
            <a:r>
              <a:rPr lang="en-GB" dirty="0"/>
              <a:t>Despite shared struggles, the two shrinking communities largely focused on their own internal issues</a:t>
            </a:r>
            <a:r>
              <a:rPr lang="en-GB" dirty="0" smtClean="0"/>
              <a:t>.</a:t>
            </a:r>
          </a:p>
          <a:p>
            <a:pPr marL="36900" indent="0">
              <a:buNone/>
            </a:pPr>
            <a:endParaRPr lang="en-US" dirty="0"/>
          </a:p>
          <a:p>
            <a:r>
              <a:rPr lang="en-GB" dirty="0" smtClean="0"/>
              <a:t>Conditions </a:t>
            </a:r>
            <a:r>
              <a:rPr lang="en-GB" dirty="0"/>
              <a:t>for both communities improved after Recep Tayyip </a:t>
            </a:r>
            <a:r>
              <a:rPr lang="en-GB" dirty="0" err="1"/>
              <a:t>Erdogan</a:t>
            </a:r>
            <a:r>
              <a:rPr lang="en-GB" dirty="0"/>
              <a:t> came to power</a:t>
            </a:r>
            <a:r>
              <a:rPr lang="en-GB" dirty="0" smtClean="0"/>
              <a:t>.</a:t>
            </a:r>
          </a:p>
          <a:p>
            <a:endParaRPr lang="en-US" dirty="0"/>
          </a:p>
          <a:p>
            <a:r>
              <a:rPr lang="en-GB" dirty="0"/>
              <a:t>Regular meetings between representatives of the Greek and Armenian patriarchates, including the patriarchs themselves.</a:t>
            </a:r>
          </a:p>
          <a:p>
            <a:endParaRPr lang="en-GB" dirty="0"/>
          </a:p>
        </p:txBody>
      </p:sp>
    </p:spTree>
    <p:extLst>
      <p:ext uri="{BB962C8B-B14F-4D97-AF65-F5344CB8AC3E}">
        <p14:creationId xmlns:p14="http://schemas.microsoft.com/office/powerpoint/2010/main" val="2546314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664" y="354623"/>
            <a:ext cx="10353762" cy="970450"/>
          </a:xfrm>
        </p:spPr>
        <p:txBody>
          <a:bodyPr>
            <a:normAutofit/>
          </a:bodyPr>
          <a:lstStyle/>
          <a:p>
            <a:r>
              <a:rPr lang="en-US" dirty="0" smtClean="0"/>
              <a:t>Concluding remarks</a:t>
            </a:r>
            <a:endParaRPr lang="en-GB" dirty="0"/>
          </a:p>
        </p:txBody>
      </p:sp>
      <p:sp>
        <p:nvSpPr>
          <p:cNvPr id="3" name="Content Placeholder 2"/>
          <p:cNvSpPr>
            <a:spLocks noGrp="1"/>
          </p:cNvSpPr>
          <p:nvPr>
            <p:ph idx="1"/>
          </p:nvPr>
        </p:nvSpPr>
        <p:spPr/>
        <p:txBody>
          <a:bodyPr/>
          <a:lstStyle/>
          <a:p>
            <a:r>
              <a:rPr lang="en-GB" dirty="0"/>
              <a:t>There were times of intense cooperation and shared struggles, but also periods marked by rivalry, suspicion, and conflicting interests between the two communities</a:t>
            </a:r>
            <a:r>
              <a:rPr lang="en-GB" dirty="0" smtClean="0"/>
              <a:t>.</a:t>
            </a:r>
          </a:p>
          <a:p>
            <a:r>
              <a:rPr lang="en-GB" dirty="0"/>
              <a:t>Doctrinal and ecclesiastical differences occasionally caused conflicts between the clergy of the two millets, but these conflicts rarely escalated to affect the Patriarchates themselves</a:t>
            </a:r>
            <a:r>
              <a:rPr lang="en-GB" dirty="0" smtClean="0"/>
              <a:t>.</a:t>
            </a:r>
          </a:p>
          <a:p>
            <a:r>
              <a:rPr lang="en-GB" dirty="0"/>
              <a:t>Greeks were among the few who supported the Armenians during the </a:t>
            </a:r>
            <a:r>
              <a:rPr lang="en-GB" dirty="0" err="1"/>
              <a:t>Hamidian</a:t>
            </a:r>
            <a:r>
              <a:rPr lang="en-GB" dirty="0"/>
              <a:t> Massacres, the Adana Massacre, the Armenian Genocide, and in the Armenians’ efforts to establish an independent state</a:t>
            </a:r>
            <a:r>
              <a:rPr lang="en-GB" dirty="0" smtClean="0"/>
              <a:t>.</a:t>
            </a:r>
          </a:p>
          <a:p>
            <a:r>
              <a:rPr lang="en-GB" dirty="0"/>
              <a:t>Relations between the two millets were strongly shaped by the Greek state's stance toward the Armenians and the Armenian Question.</a:t>
            </a:r>
          </a:p>
        </p:txBody>
      </p:sp>
    </p:spTree>
    <p:extLst>
      <p:ext uri="{BB962C8B-B14F-4D97-AF65-F5344CB8AC3E}">
        <p14:creationId xmlns:p14="http://schemas.microsoft.com/office/powerpoint/2010/main" val="103112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510" y="1172308"/>
            <a:ext cx="10353762" cy="970450"/>
          </a:xfrm>
        </p:spPr>
        <p:txBody>
          <a:bodyPr/>
          <a:lstStyle/>
          <a:p>
            <a:r>
              <a:rPr lang="en-US" dirty="0" smtClean="0"/>
              <a:t>Thank you for listening!</a:t>
            </a:r>
            <a:endParaRPr lang="en-GB" dirty="0"/>
          </a:p>
        </p:txBody>
      </p:sp>
      <p:sp>
        <p:nvSpPr>
          <p:cNvPr id="3" name="Content Placeholder 2"/>
          <p:cNvSpPr>
            <a:spLocks noGrp="1"/>
          </p:cNvSpPr>
          <p:nvPr>
            <p:ph idx="1"/>
          </p:nvPr>
        </p:nvSpPr>
        <p:spPr>
          <a:xfrm>
            <a:off x="940171" y="4255840"/>
            <a:ext cx="10353762" cy="4058751"/>
          </a:xfrm>
        </p:spPr>
        <p:txBody>
          <a:bodyPr/>
          <a:lstStyle/>
          <a:p>
            <a:pPr marL="36900" indent="0" algn="ctr">
              <a:buNone/>
            </a:pPr>
            <a:r>
              <a:rPr lang="en-US" dirty="0" smtClean="0"/>
              <a:t>You can find me here:</a:t>
            </a:r>
          </a:p>
          <a:p>
            <a:pPr marL="36900" indent="0" algn="ctr">
              <a:buNone/>
            </a:pPr>
            <a:r>
              <a:rPr lang="en-US" dirty="0" smtClean="0"/>
              <a:t>Email: </a:t>
            </a:r>
            <a:r>
              <a:rPr lang="en-US" dirty="0" smtClean="0">
                <a:hlinkClick r:id="rId2"/>
              </a:rPr>
              <a:t>meneshiangeorge@yahoo.com</a:t>
            </a:r>
            <a:endParaRPr lang="en-US" dirty="0" smtClean="0"/>
          </a:p>
          <a:p>
            <a:pPr marL="36900" indent="0" algn="ctr">
              <a:buNone/>
            </a:pPr>
            <a:r>
              <a:rPr lang="en-US" dirty="0" smtClean="0"/>
              <a:t>LinkedIn: George Meneshian</a:t>
            </a:r>
          </a:p>
          <a:p>
            <a:pPr marL="36900" indent="0" algn="ctr">
              <a:buNone/>
            </a:pPr>
            <a:r>
              <a:rPr lang="en-US" dirty="0" smtClean="0"/>
              <a:t>X: </a:t>
            </a:r>
            <a:r>
              <a:rPr lang="en-US" dirty="0" err="1" smtClean="0"/>
              <a:t>GMeneshian</a:t>
            </a:r>
            <a:endParaRPr lang="en-GB" dirty="0"/>
          </a:p>
        </p:txBody>
      </p:sp>
    </p:spTree>
    <p:extLst>
      <p:ext uri="{BB962C8B-B14F-4D97-AF65-F5344CB8AC3E}">
        <p14:creationId xmlns:p14="http://schemas.microsoft.com/office/powerpoint/2010/main" val="80281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5C45E64-77E8-48BC-8622-6609A3BAE403}"/>
              </a:ext>
            </a:extLst>
          </p:cNvPr>
          <p:cNvSpPr>
            <a:spLocks noGrp="1"/>
          </p:cNvSpPr>
          <p:nvPr>
            <p:ph type="title"/>
          </p:nvPr>
        </p:nvSpPr>
        <p:spPr>
          <a:xfrm>
            <a:off x="817080" y="372207"/>
            <a:ext cx="10353762" cy="970450"/>
          </a:xfrm>
        </p:spPr>
        <p:txBody>
          <a:bodyPr/>
          <a:lstStyle/>
          <a:p>
            <a:r>
              <a:rPr lang="en-US" dirty="0" smtClean="0"/>
              <a:t>A few words </a:t>
            </a:r>
            <a:r>
              <a:rPr lang="en-US" dirty="0"/>
              <a:t>about </a:t>
            </a:r>
            <a:r>
              <a:rPr lang="en-US" i="1" dirty="0"/>
              <a:t>Parallel </a:t>
            </a:r>
            <a:r>
              <a:rPr lang="en-US" i="1" dirty="0" smtClean="0"/>
              <a:t>Fortunes</a:t>
            </a:r>
            <a:endParaRPr lang="el-GR" dirty="0"/>
          </a:p>
        </p:txBody>
      </p:sp>
      <p:sp>
        <p:nvSpPr>
          <p:cNvPr id="3" name="Θέση περιεχομένου 2">
            <a:extLst>
              <a:ext uri="{FF2B5EF4-FFF2-40B4-BE49-F238E27FC236}">
                <a16:creationId xmlns="" xmlns:a16="http://schemas.microsoft.com/office/drawing/2014/main" id="{6816AAAE-F3C1-41F2-AA05-AB601FE6BC79}"/>
              </a:ext>
            </a:extLst>
          </p:cNvPr>
          <p:cNvSpPr>
            <a:spLocks noGrp="1"/>
          </p:cNvSpPr>
          <p:nvPr>
            <p:ph idx="1"/>
          </p:nvPr>
        </p:nvSpPr>
        <p:spPr>
          <a:xfrm>
            <a:off x="254977" y="1995854"/>
            <a:ext cx="5934807" cy="4463562"/>
          </a:xfrm>
        </p:spPr>
        <p:txBody>
          <a:bodyPr/>
          <a:lstStyle/>
          <a:p>
            <a:pPr marL="36900" indent="0" algn="ctr">
              <a:buNone/>
            </a:pPr>
            <a:r>
              <a:rPr lang="en-GB" dirty="0"/>
              <a:t>This book explores the complex 150-year history of Greek-Armenian relations, examining periods of cooperation, conflict, and shared experiences. It covers key events such as the Eastern Question, World War I, and the Greek-Turkish War, as well as the political, social, and cultural dynamics between the two nations. Highlighting both collaboration and tension, the study goes beyond traditional narratives to explore political alliances, diaspora interactions, and the impact of regional conflicts, ultimately offering a deeper understanding of the lasting ties between </a:t>
            </a:r>
            <a:r>
              <a:rPr lang="en-GB" dirty="0" smtClean="0"/>
              <a:t>Greeks </a:t>
            </a:r>
            <a:r>
              <a:rPr lang="en-GB" dirty="0"/>
              <a:t>and </a:t>
            </a:r>
            <a:r>
              <a:rPr lang="en-GB" dirty="0" smtClean="0"/>
              <a:t>Armenians.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016" y="1571290"/>
            <a:ext cx="3738736" cy="5197755"/>
          </a:xfrm>
          <a:prstGeom prst="rect">
            <a:avLst/>
          </a:prstGeom>
        </p:spPr>
      </p:pic>
    </p:spTree>
    <p:extLst>
      <p:ext uri="{BB962C8B-B14F-4D97-AF65-F5344CB8AC3E}">
        <p14:creationId xmlns:p14="http://schemas.microsoft.com/office/powerpoint/2010/main" val="137253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4AB7F85-802D-4DFE-BE57-E1FE3B52D153}"/>
              </a:ext>
            </a:extLst>
          </p:cNvPr>
          <p:cNvSpPr>
            <a:spLocks noGrp="1"/>
          </p:cNvSpPr>
          <p:nvPr>
            <p:ph type="title"/>
          </p:nvPr>
        </p:nvSpPr>
        <p:spPr/>
        <p:txBody>
          <a:bodyPr/>
          <a:lstStyle/>
          <a:p>
            <a:r>
              <a:rPr lang="en-US" dirty="0" smtClean="0"/>
              <a:t>Presentation Outline</a:t>
            </a:r>
            <a:endParaRPr lang="el-GR" dirty="0"/>
          </a:p>
        </p:txBody>
      </p:sp>
      <p:sp>
        <p:nvSpPr>
          <p:cNvPr id="3" name="Θέση περιεχομένου 2">
            <a:extLst>
              <a:ext uri="{FF2B5EF4-FFF2-40B4-BE49-F238E27FC236}">
                <a16:creationId xmlns="" xmlns:a16="http://schemas.microsoft.com/office/drawing/2014/main" id="{E1A3EB94-2783-497D-976E-B3D967742012}"/>
              </a:ext>
            </a:extLst>
          </p:cNvPr>
          <p:cNvSpPr>
            <a:spLocks noGrp="1"/>
          </p:cNvSpPr>
          <p:nvPr>
            <p:ph idx="1"/>
          </p:nvPr>
        </p:nvSpPr>
        <p:spPr>
          <a:xfrm>
            <a:off x="884203" y="1580050"/>
            <a:ext cx="10353762" cy="5122591"/>
          </a:xfrm>
        </p:spPr>
        <p:txBody>
          <a:bodyPr>
            <a:normAutofit/>
          </a:bodyPr>
          <a:lstStyle/>
          <a:p>
            <a:pPr marL="494100" indent="-457200">
              <a:buFont typeface="+mj-lt"/>
              <a:buAutoNum type="arabicPeriod"/>
            </a:pPr>
            <a:r>
              <a:rPr lang="en-US" dirty="0" smtClean="0"/>
              <a:t>Historical background.</a:t>
            </a:r>
          </a:p>
          <a:p>
            <a:pPr marL="494100" indent="-457200">
              <a:buFont typeface="+mj-lt"/>
              <a:buAutoNum type="arabicPeriod"/>
            </a:pPr>
            <a:r>
              <a:rPr lang="en-GB" dirty="0"/>
              <a:t>Relations </a:t>
            </a:r>
            <a:r>
              <a:rPr lang="en-GB" dirty="0" smtClean="0"/>
              <a:t>during and after the Greek </a:t>
            </a:r>
            <a:r>
              <a:rPr lang="en-GB" dirty="0"/>
              <a:t>War of </a:t>
            </a:r>
            <a:r>
              <a:rPr lang="en-GB" dirty="0" smtClean="0"/>
              <a:t>Independence</a:t>
            </a:r>
            <a:r>
              <a:rPr lang="en-US" dirty="0" smtClean="0"/>
              <a:t>.</a:t>
            </a:r>
          </a:p>
          <a:p>
            <a:pPr marL="494100" indent="-457200">
              <a:buFont typeface="+mj-lt"/>
              <a:buAutoNum type="arabicPeriod"/>
            </a:pPr>
            <a:r>
              <a:rPr lang="en-US" dirty="0"/>
              <a:t>19th Century Cooperation &amp; </a:t>
            </a:r>
            <a:r>
              <a:rPr lang="en-US" dirty="0" smtClean="0"/>
              <a:t>Competition</a:t>
            </a:r>
          </a:p>
          <a:p>
            <a:pPr marL="494100" indent="-457200">
              <a:buFont typeface="+mj-lt"/>
              <a:buAutoNum type="arabicPeriod"/>
            </a:pPr>
            <a:r>
              <a:rPr lang="en-US" dirty="0" smtClean="0"/>
              <a:t>The Eastern </a:t>
            </a:r>
            <a:r>
              <a:rPr lang="en-US" dirty="0"/>
              <a:t>Question </a:t>
            </a:r>
          </a:p>
          <a:p>
            <a:pPr marL="494100" indent="-457200">
              <a:buFont typeface="+mj-lt"/>
              <a:buAutoNum type="arabicPeriod"/>
            </a:pPr>
            <a:r>
              <a:rPr lang="en-US" dirty="0" smtClean="0"/>
              <a:t>The </a:t>
            </a:r>
            <a:r>
              <a:rPr lang="en-US" dirty="0" err="1" smtClean="0"/>
              <a:t>Hamidian</a:t>
            </a:r>
            <a:r>
              <a:rPr lang="en-US" dirty="0" smtClean="0"/>
              <a:t> Massacres</a:t>
            </a:r>
          </a:p>
          <a:p>
            <a:pPr marL="494100" indent="-457200">
              <a:buFont typeface="+mj-lt"/>
              <a:buAutoNum type="arabicPeriod"/>
            </a:pPr>
            <a:r>
              <a:rPr lang="en-US" dirty="0"/>
              <a:t>F</a:t>
            </a:r>
            <a:r>
              <a:rPr lang="en-US" dirty="0" smtClean="0"/>
              <a:t>rom the Young Turk Revolution to World War I</a:t>
            </a:r>
          </a:p>
          <a:p>
            <a:pPr marL="494100" indent="-457200">
              <a:buFont typeface="+mj-lt"/>
              <a:buAutoNum type="arabicPeriod"/>
            </a:pPr>
            <a:r>
              <a:rPr lang="en-US" dirty="0" smtClean="0"/>
              <a:t>Response </a:t>
            </a:r>
            <a:r>
              <a:rPr lang="en-US" dirty="0"/>
              <a:t>to </a:t>
            </a:r>
            <a:r>
              <a:rPr lang="en-US" dirty="0" smtClean="0"/>
              <a:t>the Armenian Genocide</a:t>
            </a:r>
          </a:p>
          <a:p>
            <a:pPr marL="494100" indent="-457200">
              <a:buFont typeface="+mj-lt"/>
              <a:buAutoNum type="arabicPeriod"/>
            </a:pPr>
            <a:r>
              <a:rPr lang="en-US" dirty="0" smtClean="0"/>
              <a:t>The Golden Age (1918-1922)</a:t>
            </a:r>
          </a:p>
          <a:p>
            <a:pPr marL="494100" indent="-457200">
              <a:buFont typeface="+mj-lt"/>
              <a:buAutoNum type="arabicPeriod"/>
            </a:pPr>
            <a:r>
              <a:rPr lang="en-US" dirty="0"/>
              <a:t>Post-Republic </a:t>
            </a:r>
            <a:r>
              <a:rPr lang="en-US" dirty="0" smtClean="0"/>
              <a:t>Relations</a:t>
            </a:r>
          </a:p>
          <a:p>
            <a:pPr marL="494100" indent="-457200">
              <a:buFont typeface="+mj-lt"/>
              <a:buAutoNum type="arabicPeriod"/>
            </a:pPr>
            <a:endParaRPr lang="en-US" dirty="0" smtClean="0"/>
          </a:p>
          <a:p>
            <a:pPr marL="494100" indent="-457200">
              <a:buFont typeface="+mj-lt"/>
              <a:buAutoNum type="arabicPeriod"/>
            </a:pPr>
            <a:endParaRPr lang="en-US" dirty="0" smtClean="0"/>
          </a:p>
          <a:p>
            <a:pPr marL="494100" indent="-457200">
              <a:buFont typeface="+mj-lt"/>
              <a:buAutoNum type="arabicPeriod"/>
            </a:pPr>
            <a:endParaRPr lang="en-US" dirty="0" smtClean="0"/>
          </a:p>
          <a:p>
            <a:pPr marL="494100" indent="-457200">
              <a:buFont typeface="+mj-lt"/>
              <a:buAutoNum type="arabicPeriod"/>
            </a:pPr>
            <a:endParaRPr lang="el-GR" dirty="0"/>
          </a:p>
        </p:txBody>
      </p:sp>
    </p:spTree>
    <p:extLst>
      <p:ext uri="{BB962C8B-B14F-4D97-AF65-F5344CB8AC3E}">
        <p14:creationId xmlns:p14="http://schemas.microsoft.com/office/powerpoint/2010/main" val="283853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224" y="562586"/>
            <a:ext cx="8027213" cy="5374562"/>
          </a:xfrm>
        </p:spPr>
      </p:pic>
    </p:spTree>
    <p:extLst>
      <p:ext uri="{BB962C8B-B14F-4D97-AF65-F5344CB8AC3E}">
        <p14:creationId xmlns:p14="http://schemas.microsoft.com/office/powerpoint/2010/main" val="18963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6626D3E-8514-427C-A71F-8DD54E4827A2}"/>
              </a:ext>
            </a:extLst>
          </p:cNvPr>
          <p:cNvSpPr>
            <a:spLocks noGrp="1"/>
          </p:cNvSpPr>
          <p:nvPr>
            <p:ph type="title"/>
          </p:nvPr>
        </p:nvSpPr>
        <p:spPr>
          <a:xfrm>
            <a:off x="852249" y="150202"/>
            <a:ext cx="10353762" cy="970450"/>
          </a:xfrm>
        </p:spPr>
        <p:txBody>
          <a:bodyPr/>
          <a:lstStyle/>
          <a:p>
            <a:r>
              <a:rPr lang="en-US" dirty="0"/>
              <a:t>Historical background</a:t>
            </a:r>
            <a:endParaRPr lang="el-GR" dirty="0"/>
          </a:p>
        </p:txBody>
      </p:sp>
      <p:sp>
        <p:nvSpPr>
          <p:cNvPr id="3" name="Θέση περιεχομένου 2">
            <a:extLst>
              <a:ext uri="{FF2B5EF4-FFF2-40B4-BE49-F238E27FC236}">
                <a16:creationId xmlns="" xmlns:a16="http://schemas.microsoft.com/office/drawing/2014/main" id="{FDD9316B-C563-4F82-AC30-5D60D170842D}"/>
              </a:ext>
            </a:extLst>
          </p:cNvPr>
          <p:cNvSpPr>
            <a:spLocks noGrp="1"/>
          </p:cNvSpPr>
          <p:nvPr>
            <p:ph idx="1"/>
          </p:nvPr>
        </p:nvSpPr>
        <p:spPr>
          <a:xfrm>
            <a:off x="422030" y="1222131"/>
            <a:ext cx="11342077" cy="5521569"/>
          </a:xfrm>
        </p:spPr>
        <p:txBody>
          <a:bodyPr>
            <a:normAutofit fontScale="77500" lnSpcReduction="20000"/>
          </a:bodyPr>
          <a:lstStyle/>
          <a:p>
            <a:r>
              <a:rPr lang="en-GB" sz="2400" dirty="0"/>
              <a:t>Council of </a:t>
            </a:r>
            <a:r>
              <a:rPr lang="en-GB" sz="2400" dirty="0" smtClean="0"/>
              <a:t>Chalcedon (451): Schism </a:t>
            </a:r>
            <a:r>
              <a:rPr lang="en-GB" sz="2400" dirty="0"/>
              <a:t>between the </a:t>
            </a:r>
            <a:r>
              <a:rPr lang="en-GB" sz="2400" dirty="0" smtClean="0"/>
              <a:t>two </a:t>
            </a:r>
            <a:r>
              <a:rPr lang="en-GB" sz="2400" dirty="0" smtClean="0"/>
              <a:t>churches, shaping </a:t>
            </a:r>
            <a:r>
              <a:rPr lang="en-GB" sz="2400" dirty="0"/>
              <a:t>future religious relations</a:t>
            </a:r>
            <a:r>
              <a:rPr lang="en-GB" sz="2400" dirty="0" smtClean="0"/>
              <a:t>.</a:t>
            </a:r>
          </a:p>
          <a:p>
            <a:pPr marL="36900" indent="0">
              <a:buNone/>
            </a:pPr>
            <a:endParaRPr lang="en-GB" sz="2400" dirty="0" smtClean="0"/>
          </a:p>
          <a:p>
            <a:r>
              <a:rPr lang="en-US" sz="2400" dirty="0" smtClean="0"/>
              <a:t>Armenians in the Eastern Roman (Byzantine) Empire:</a:t>
            </a:r>
          </a:p>
          <a:p>
            <a:pPr lvl="1"/>
            <a:r>
              <a:rPr lang="en-GB" sz="2100" dirty="0"/>
              <a:t>Several emperors of Armenian origin played key roles in the Empire’s politics and military</a:t>
            </a:r>
            <a:r>
              <a:rPr lang="en-GB" sz="2100" dirty="0" smtClean="0"/>
              <a:t>.</a:t>
            </a:r>
          </a:p>
          <a:p>
            <a:pPr lvl="1"/>
            <a:r>
              <a:rPr lang="en-US" sz="2100" dirty="0" smtClean="0"/>
              <a:t>Creation </a:t>
            </a:r>
            <a:r>
              <a:rPr lang="en-US" sz="2100" dirty="0"/>
              <a:t>of the </a:t>
            </a:r>
            <a:r>
              <a:rPr lang="en-US" sz="2100" dirty="0" smtClean="0"/>
              <a:t>Armenian </a:t>
            </a:r>
            <a:r>
              <a:rPr lang="en-US" sz="2100" dirty="0" smtClean="0"/>
              <a:t>Theme (Province).</a:t>
            </a:r>
            <a:endParaRPr lang="en-US" sz="2100" dirty="0" smtClean="0"/>
          </a:p>
          <a:p>
            <a:pPr marL="450000" lvl="1" indent="0">
              <a:buNone/>
            </a:pPr>
            <a:endParaRPr lang="en-US" dirty="0" smtClean="0"/>
          </a:p>
          <a:p>
            <a:r>
              <a:rPr lang="en-US" sz="2400" dirty="0"/>
              <a:t>Ottoman Millet </a:t>
            </a:r>
            <a:r>
              <a:rPr lang="en-US" sz="2400" dirty="0" smtClean="0"/>
              <a:t>System:</a:t>
            </a:r>
          </a:p>
          <a:p>
            <a:pPr lvl="1"/>
            <a:r>
              <a:rPr lang="en-GB" sz="2200" dirty="0"/>
              <a:t>The millet system allowed religious communities (millets) to govern themselves</a:t>
            </a:r>
            <a:r>
              <a:rPr lang="en-GB" sz="2200" dirty="0" smtClean="0"/>
              <a:t>.</a:t>
            </a:r>
          </a:p>
          <a:p>
            <a:pPr lvl="1"/>
            <a:r>
              <a:rPr lang="en-GB" sz="2200" dirty="0" smtClean="0"/>
              <a:t>The </a:t>
            </a:r>
            <a:r>
              <a:rPr lang="en-GB" sz="2200" dirty="0"/>
              <a:t>Rum and Armenian Millets: Greek Orthodox and Armenians had distinct, self-governing structures</a:t>
            </a:r>
            <a:r>
              <a:rPr lang="en-GB" sz="2200" dirty="0" smtClean="0"/>
              <a:t>.</a:t>
            </a:r>
          </a:p>
          <a:p>
            <a:pPr lvl="1"/>
            <a:r>
              <a:rPr lang="en-GB" sz="2200" dirty="0" smtClean="0"/>
              <a:t>Armenian </a:t>
            </a:r>
            <a:r>
              <a:rPr lang="en-GB" sz="2200" dirty="0"/>
              <a:t>Patriarchate of Constantinople (1461): The </a:t>
            </a:r>
            <a:r>
              <a:rPr lang="en-GB" sz="2200" dirty="0" smtClean="0"/>
              <a:t>leading institution of </a:t>
            </a:r>
            <a:r>
              <a:rPr lang="en-GB" sz="2200" dirty="0"/>
              <a:t>the Armenian community in the Ottoman Empire.</a:t>
            </a:r>
            <a:endParaRPr lang="en-US" sz="2200" dirty="0" smtClean="0"/>
          </a:p>
          <a:p>
            <a:pPr marL="450000" lvl="1" indent="0">
              <a:buNone/>
            </a:pPr>
            <a:r>
              <a:rPr lang="en-US" dirty="0" smtClean="0"/>
              <a:t> </a:t>
            </a:r>
          </a:p>
          <a:p>
            <a:pPr marL="342900" lvl="1" indent="-306000">
              <a:buFont typeface="Wingdings 2" charset="2"/>
              <a:buChar char=""/>
            </a:pPr>
            <a:r>
              <a:rPr lang="en-US" sz="2600" dirty="0" smtClean="0"/>
              <a:t>Mixed Greek and Armenian populations: </a:t>
            </a:r>
            <a:r>
              <a:rPr lang="en-GB" sz="2600" dirty="0"/>
              <a:t>Coexistence in major Ottoman cities, including Constantinople and Smyrna</a:t>
            </a:r>
            <a:r>
              <a:rPr lang="en-US" sz="2600" dirty="0" smtClean="0"/>
              <a:t>.</a:t>
            </a:r>
            <a:endParaRPr lang="en-US" sz="2600" dirty="0"/>
          </a:p>
          <a:p>
            <a:pPr marL="450000" lvl="1" indent="0">
              <a:buNone/>
            </a:pPr>
            <a:endParaRPr lang="en-GB" dirty="0"/>
          </a:p>
          <a:p>
            <a:r>
              <a:rPr lang="en-GB" sz="2600" dirty="0"/>
              <a:t>Dominance of the Rum Millet</a:t>
            </a:r>
            <a:r>
              <a:rPr lang="en-GB" sz="2600" dirty="0" smtClean="0"/>
              <a:t>: The Rum </a:t>
            </a:r>
            <a:r>
              <a:rPr lang="en-GB" sz="2600" dirty="0"/>
              <a:t>millet was the dominant </a:t>
            </a:r>
            <a:r>
              <a:rPr lang="en-GB" sz="2600" dirty="0" smtClean="0"/>
              <a:t>non-Muslim </a:t>
            </a:r>
            <a:r>
              <a:rPr lang="en-GB" sz="2600" dirty="0" smtClean="0"/>
              <a:t>group</a:t>
            </a:r>
            <a:r>
              <a:rPr lang="en-GB" sz="2600" dirty="0"/>
              <a:t>, shaping Ottoman social and political life.</a:t>
            </a:r>
            <a:endParaRPr lang="el-GR" sz="2600" dirty="0"/>
          </a:p>
        </p:txBody>
      </p:sp>
    </p:spTree>
    <p:extLst>
      <p:ext uri="{BB962C8B-B14F-4D97-AF65-F5344CB8AC3E}">
        <p14:creationId xmlns:p14="http://schemas.microsoft.com/office/powerpoint/2010/main" val="170464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2FF4059-DFCC-4C83-B1D2-C05A2519F96B}"/>
              </a:ext>
            </a:extLst>
          </p:cNvPr>
          <p:cNvSpPr>
            <a:spLocks noGrp="1"/>
          </p:cNvSpPr>
          <p:nvPr>
            <p:ph type="title"/>
          </p:nvPr>
        </p:nvSpPr>
        <p:spPr/>
        <p:txBody>
          <a:bodyPr>
            <a:normAutofit fontScale="90000"/>
          </a:bodyPr>
          <a:lstStyle/>
          <a:p>
            <a:pPr marL="494100" indent="-457200"/>
            <a:r>
              <a:rPr lang="en-GB" dirty="0"/>
              <a:t>Relations during and after the Greek War of Independence</a:t>
            </a:r>
            <a:r>
              <a:rPr lang="en-US" dirty="0"/>
              <a:t>.</a:t>
            </a:r>
          </a:p>
        </p:txBody>
      </p:sp>
      <p:sp>
        <p:nvSpPr>
          <p:cNvPr id="3" name="Θέση περιεχομένου 2">
            <a:extLst>
              <a:ext uri="{FF2B5EF4-FFF2-40B4-BE49-F238E27FC236}">
                <a16:creationId xmlns="" xmlns:a16="http://schemas.microsoft.com/office/drawing/2014/main" id="{BA39B306-B683-496A-B70E-BA462B9F5A1A}"/>
              </a:ext>
            </a:extLst>
          </p:cNvPr>
          <p:cNvSpPr>
            <a:spLocks noGrp="1"/>
          </p:cNvSpPr>
          <p:nvPr>
            <p:ph idx="1"/>
          </p:nvPr>
        </p:nvSpPr>
        <p:spPr>
          <a:xfrm>
            <a:off x="298939" y="1890346"/>
            <a:ext cx="11324492" cy="4800600"/>
          </a:xfrm>
        </p:spPr>
        <p:txBody>
          <a:bodyPr>
            <a:normAutofit fontScale="92500" lnSpcReduction="20000"/>
          </a:bodyPr>
          <a:lstStyle/>
          <a:p>
            <a:r>
              <a:rPr lang="en-US" dirty="0" smtClean="0"/>
              <a:t>Forced condemnation </a:t>
            </a:r>
            <a:r>
              <a:rPr lang="en-US" dirty="0" smtClean="0"/>
              <a:t>of the Greek revolutionaries.</a:t>
            </a:r>
          </a:p>
          <a:p>
            <a:pPr marL="36900" indent="0">
              <a:buNone/>
            </a:pPr>
            <a:endParaRPr lang="en-US" dirty="0" smtClean="0"/>
          </a:p>
          <a:p>
            <a:r>
              <a:rPr lang="en-US" dirty="0" smtClean="0"/>
              <a:t>The 1821 Constantinople pogroms.</a:t>
            </a:r>
          </a:p>
          <a:p>
            <a:pPr marL="36900" indent="0">
              <a:buNone/>
            </a:pPr>
            <a:endParaRPr lang="en-US" dirty="0" smtClean="0"/>
          </a:p>
          <a:p>
            <a:r>
              <a:rPr lang="en-US" dirty="0" smtClean="0"/>
              <a:t>Armenian support for the struggling Rums </a:t>
            </a:r>
            <a:r>
              <a:rPr lang="en-US" dirty="0"/>
              <a:t>of </a:t>
            </a:r>
            <a:r>
              <a:rPr lang="en-US" dirty="0" smtClean="0"/>
              <a:t>Constantinople:</a:t>
            </a:r>
          </a:p>
          <a:p>
            <a:pPr lvl="1"/>
            <a:r>
              <a:rPr lang="en-GB" dirty="0"/>
              <a:t>Financial contributions to the Ecumenical </a:t>
            </a:r>
            <a:r>
              <a:rPr lang="en-GB" dirty="0" smtClean="0"/>
              <a:t>Patriarchate</a:t>
            </a:r>
          </a:p>
          <a:p>
            <a:pPr lvl="1"/>
            <a:r>
              <a:rPr lang="en-US" dirty="0" smtClean="0"/>
              <a:t>Restoration of Greek Orthodox churches.</a:t>
            </a:r>
          </a:p>
          <a:p>
            <a:pPr lvl="1"/>
            <a:r>
              <a:rPr lang="en-GB" dirty="0"/>
              <a:t>Efforts to free young Greek female captives taken during the </a:t>
            </a:r>
            <a:r>
              <a:rPr lang="en-GB" dirty="0" smtClean="0"/>
              <a:t>massacres.</a:t>
            </a:r>
          </a:p>
          <a:p>
            <a:pPr marL="450000" lvl="1" indent="0">
              <a:buNone/>
            </a:pPr>
            <a:endParaRPr lang="en-US" dirty="0" smtClean="0"/>
          </a:p>
          <a:p>
            <a:pPr marL="342900" lvl="1" indent="-306000">
              <a:buFont typeface="Wingdings 2" charset="2"/>
              <a:buChar char=""/>
            </a:pPr>
            <a:r>
              <a:rPr lang="en-US" sz="2000" dirty="0" smtClean="0"/>
              <a:t>Replacement of Ottoman Greek bureaucrats with Armenians because of the </a:t>
            </a:r>
            <a:r>
              <a:rPr lang="en-GB" sz="2000" dirty="0"/>
              <a:t>weakening of Greek Orthodox influence</a:t>
            </a:r>
            <a:r>
              <a:rPr lang="en-US" sz="2000" dirty="0" smtClean="0"/>
              <a:t>.</a:t>
            </a:r>
            <a:endParaRPr lang="en-US" sz="2000" dirty="0"/>
          </a:p>
          <a:p>
            <a:pPr marL="342900" lvl="1" indent="-306000">
              <a:buFont typeface="Wingdings 2" charset="2"/>
              <a:buChar char=""/>
            </a:pPr>
            <a:endParaRPr lang="en-US" sz="2000" dirty="0"/>
          </a:p>
          <a:p>
            <a:r>
              <a:rPr lang="en-GB" dirty="0"/>
              <a:t>The Greek War of Independence inspired the Armenians both in the Ottoman </a:t>
            </a:r>
            <a:r>
              <a:rPr lang="en-GB" dirty="0" smtClean="0"/>
              <a:t>and Tsarist empires, </a:t>
            </a:r>
            <a:r>
              <a:rPr lang="en-GB" dirty="0"/>
              <a:t>igniting hopes for their own national liberation movements in the years to come.</a:t>
            </a:r>
            <a:endParaRPr lang="el-GR" dirty="0"/>
          </a:p>
        </p:txBody>
      </p:sp>
    </p:spTree>
    <p:extLst>
      <p:ext uri="{BB962C8B-B14F-4D97-AF65-F5344CB8AC3E}">
        <p14:creationId xmlns:p14="http://schemas.microsoft.com/office/powerpoint/2010/main" val="202073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CD7E253-771C-4A46-8423-70E8FA880329}"/>
              </a:ext>
            </a:extLst>
          </p:cNvPr>
          <p:cNvSpPr>
            <a:spLocks noGrp="1"/>
          </p:cNvSpPr>
          <p:nvPr>
            <p:ph type="title"/>
          </p:nvPr>
        </p:nvSpPr>
        <p:spPr>
          <a:xfrm>
            <a:off x="913795" y="504092"/>
            <a:ext cx="10353762" cy="970450"/>
          </a:xfrm>
        </p:spPr>
        <p:txBody>
          <a:bodyPr>
            <a:normAutofit/>
          </a:bodyPr>
          <a:lstStyle/>
          <a:p>
            <a:pPr marL="494100" indent="-457200"/>
            <a:r>
              <a:rPr lang="en-US" dirty="0"/>
              <a:t>19th Century Cooperation &amp; Competition</a:t>
            </a:r>
          </a:p>
        </p:txBody>
      </p:sp>
      <p:sp>
        <p:nvSpPr>
          <p:cNvPr id="3" name="Θέση περιεχομένου 2">
            <a:extLst>
              <a:ext uri="{FF2B5EF4-FFF2-40B4-BE49-F238E27FC236}">
                <a16:creationId xmlns="" xmlns:a16="http://schemas.microsoft.com/office/drawing/2014/main" id="{55ACF4F5-3822-4D4E-B12D-92BA195247BD}"/>
              </a:ext>
            </a:extLst>
          </p:cNvPr>
          <p:cNvSpPr>
            <a:spLocks noGrp="1"/>
          </p:cNvSpPr>
          <p:nvPr>
            <p:ph idx="1"/>
          </p:nvPr>
        </p:nvSpPr>
        <p:spPr>
          <a:xfrm>
            <a:off x="913795" y="1682626"/>
            <a:ext cx="10353762" cy="4973151"/>
          </a:xfrm>
        </p:spPr>
        <p:txBody>
          <a:bodyPr>
            <a:normAutofit lnSpcReduction="10000"/>
          </a:bodyPr>
          <a:lstStyle/>
          <a:p>
            <a:r>
              <a:rPr lang="en-US" dirty="0" smtClean="0"/>
              <a:t>The impact of the </a:t>
            </a:r>
            <a:r>
              <a:rPr lang="en-US" dirty="0" err="1" smtClean="0"/>
              <a:t>Tanzimat</a:t>
            </a:r>
            <a:r>
              <a:rPr lang="en-US" dirty="0" smtClean="0"/>
              <a:t> reforms (1839-1876).</a:t>
            </a:r>
          </a:p>
          <a:p>
            <a:pPr lvl="1"/>
            <a:r>
              <a:rPr lang="en-GB" dirty="0"/>
              <a:t>Economic elites from both millets vied for control over trade and commerce in the Empire’s major cities, fostering </a:t>
            </a:r>
            <a:r>
              <a:rPr lang="en-GB" dirty="0" smtClean="0"/>
              <a:t>competition.</a:t>
            </a:r>
          </a:p>
          <a:p>
            <a:pPr lvl="1"/>
            <a:r>
              <a:rPr lang="en-US" dirty="0" smtClean="0"/>
              <a:t>Rise of nationalism.</a:t>
            </a:r>
            <a:endParaRPr lang="en-US" dirty="0"/>
          </a:p>
          <a:p>
            <a:pPr lvl="1"/>
            <a:endParaRPr lang="en-US" dirty="0" smtClean="0"/>
          </a:p>
          <a:p>
            <a:r>
              <a:rPr lang="en-GB" dirty="0"/>
              <a:t>Political and socioeconomic competition occasionally resulted in sporadic clashes between the Greek and Armenian communities, </a:t>
            </a:r>
            <a:r>
              <a:rPr lang="en-GB" dirty="0" smtClean="0"/>
              <a:t>mostly in </a:t>
            </a:r>
            <a:r>
              <a:rPr lang="en-GB" dirty="0"/>
              <a:t>urban </a:t>
            </a:r>
            <a:r>
              <a:rPr lang="en-GB" dirty="0" smtClean="0"/>
              <a:t>centres.</a:t>
            </a:r>
          </a:p>
          <a:p>
            <a:endParaRPr lang="en-US" dirty="0" smtClean="0"/>
          </a:p>
          <a:p>
            <a:r>
              <a:rPr lang="en-US" dirty="0" smtClean="0"/>
              <a:t>Cooperation between the </a:t>
            </a:r>
            <a:r>
              <a:rPr lang="en-US" dirty="0" smtClean="0"/>
              <a:t>Patriarchates </a:t>
            </a:r>
            <a:r>
              <a:rPr lang="en-US" dirty="0"/>
              <a:t>but </a:t>
            </a:r>
            <a:r>
              <a:rPr lang="en-US" dirty="0" smtClean="0"/>
              <a:t>tensions </a:t>
            </a:r>
            <a:r>
              <a:rPr lang="en-US" dirty="0" smtClean="0"/>
              <a:t>among </a:t>
            </a:r>
            <a:r>
              <a:rPr lang="en-US" dirty="0"/>
              <a:t>the Clergy:.</a:t>
            </a:r>
            <a:endParaRPr lang="en-US" dirty="0" smtClean="0"/>
          </a:p>
          <a:p>
            <a:pPr lvl="1"/>
            <a:r>
              <a:rPr lang="en-GB" dirty="0" smtClean="0"/>
              <a:t>In </a:t>
            </a:r>
            <a:r>
              <a:rPr lang="en-GB" dirty="0"/>
              <a:t>1864, the Armenian Patriarch founded the Greek-Armenian </a:t>
            </a:r>
            <a:r>
              <a:rPr lang="en-GB" dirty="0" smtClean="0"/>
              <a:t>Union.</a:t>
            </a:r>
          </a:p>
          <a:p>
            <a:pPr marL="450000" lvl="1" indent="0">
              <a:buNone/>
            </a:pPr>
            <a:endParaRPr lang="en-US" dirty="0" smtClean="0"/>
          </a:p>
          <a:p>
            <a:r>
              <a:rPr lang="en-GB" dirty="0"/>
              <a:t>Most political figures in both communities were reluctant to take action against the Ottoman authorities, focusing instead on socioeconomic development and maintaining the status quo.</a:t>
            </a:r>
            <a:r>
              <a:rPr lang="en-US" dirty="0"/>
              <a:t>	</a:t>
            </a:r>
            <a:endParaRPr lang="el-GR" dirty="0"/>
          </a:p>
        </p:txBody>
      </p:sp>
    </p:spTree>
    <p:extLst>
      <p:ext uri="{BB962C8B-B14F-4D97-AF65-F5344CB8AC3E}">
        <p14:creationId xmlns:p14="http://schemas.microsoft.com/office/powerpoint/2010/main" val="217226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F60CFBC-FFA4-4AF0-89C3-4D2D3E8958BC}"/>
              </a:ext>
            </a:extLst>
          </p:cNvPr>
          <p:cNvSpPr>
            <a:spLocks noGrp="1"/>
          </p:cNvSpPr>
          <p:nvPr>
            <p:ph type="title"/>
          </p:nvPr>
        </p:nvSpPr>
        <p:spPr>
          <a:xfrm>
            <a:off x="931380" y="337039"/>
            <a:ext cx="10353762" cy="970450"/>
          </a:xfrm>
        </p:spPr>
        <p:txBody>
          <a:bodyPr>
            <a:normAutofit/>
          </a:bodyPr>
          <a:lstStyle/>
          <a:p>
            <a:pPr marL="494100" indent="-457200"/>
            <a:r>
              <a:rPr lang="en-US" dirty="0"/>
              <a:t>T</a:t>
            </a:r>
            <a:r>
              <a:rPr lang="en-US" dirty="0" smtClean="0"/>
              <a:t>he </a:t>
            </a:r>
            <a:r>
              <a:rPr lang="en-US" dirty="0"/>
              <a:t>Eastern Question Crisis (1876-1878</a:t>
            </a:r>
            <a:r>
              <a:rPr lang="en-US" dirty="0" smtClean="0"/>
              <a:t>)</a:t>
            </a:r>
            <a:endParaRPr lang="en-US" dirty="0"/>
          </a:p>
        </p:txBody>
      </p:sp>
      <p:sp>
        <p:nvSpPr>
          <p:cNvPr id="6" name="Θέση περιεχομένου 2">
            <a:extLst>
              <a:ext uri="{FF2B5EF4-FFF2-40B4-BE49-F238E27FC236}">
                <a16:creationId xmlns="" xmlns:a16="http://schemas.microsoft.com/office/drawing/2014/main" id="{55ACF4F5-3822-4D4E-B12D-92BA195247BD}"/>
              </a:ext>
            </a:extLst>
          </p:cNvPr>
          <p:cNvSpPr>
            <a:spLocks noGrp="1"/>
          </p:cNvSpPr>
          <p:nvPr>
            <p:ph idx="1"/>
          </p:nvPr>
        </p:nvSpPr>
        <p:spPr>
          <a:xfrm>
            <a:off x="799494" y="1673834"/>
            <a:ext cx="10353762" cy="4973151"/>
          </a:xfrm>
        </p:spPr>
        <p:txBody>
          <a:bodyPr>
            <a:normAutofit fontScale="92500"/>
          </a:bodyPr>
          <a:lstStyle/>
          <a:p>
            <a:r>
              <a:rPr lang="en-GB" dirty="0"/>
              <a:t>For the first time, the Greek state showed a strong interest in the Armenian Question, improving relations between the Greek and Armenian communities within the Ottoman Empire</a:t>
            </a:r>
            <a:r>
              <a:rPr lang="en-GB" dirty="0" smtClean="0"/>
              <a:t>.</a:t>
            </a:r>
          </a:p>
          <a:p>
            <a:pPr marL="36900" indent="0">
              <a:buNone/>
            </a:pPr>
            <a:endParaRPr lang="en-US" dirty="0"/>
          </a:p>
          <a:p>
            <a:r>
              <a:rPr lang="en-GB" dirty="0"/>
              <a:t>Armenian and Greek (Rum) members of the Ottoman Parliament coordinated actions, reflecting growing cooperation</a:t>
            </a:r>
            <a:r>
              <a:rPr lang="en-GB" dirty="0" smtClean="0"/>
              <a:t>.</a:t>
            </a:r>
          </a:p>
          <a:p>
            <a:pPr marL="36900" indent="0">
              <a:buNone/>
            </a:pPr>
            <a:endParaRPr lang="en-US" dirty="0"/>
          </a:p>
          <a:p>
            <a:r>
              <a:rPr lang="en-GB" dirty="0"/>
              <a:t>Increased collaboration between the Greek and Armenian Patriarchates during the crisis</a:t>
            </a:r>
            <a:r>
              <a:rPr lang="en-GB" dirty="0" smtClean="0"/>
              <a:t>.</a:t>
            </a:r>
          </a:p>
          <a:p>
            <a:endParaRPr lang="en-US" dirty="0"/>
          </a:p>
          <a:p>
            <a:r>
              <a:rPr lang="en-GB" dirty="0"/>
              <a:t>The Greek and Armenian presses in Constantinople coordinated efforts, amplifying their shared concerns</a:t>
            </a:r>
            <a:r>
              <a:rPr lang="en-GB" dirty="0" smtClean="0"/>
              <a:t>.</a:t>
            </a:r>
          </a:p>
          <a:p>
            <a:pPr marL="36900" indent="0">
              <a:buNone/>
            </a:pPr>
            <a:endParaRPr lang="en-US" dirty="0"/>
          </a:p>
          <a:p>
            <a:r>
              <a:rPr lang="en-GB" dirty="0"/>
              <a:t>Both communities presented a unified agenda during the Constantinople </a:t>
            </a:r>
            <a:r>
              <a:rPr lang="en-GB" dirty="0" smtClean="0"/>
              <a:t>Conference (1876-1877), </a:t>
            </a:r>
            <a:r>
              <a:rPr lang="en-GB" dirty="0"/>
              <a:t>though they lacked coordination at the Berlin Congress (1878).</a:t>
            </a:r>
            <a:endParaRPr lang="en-US" dirty="0" smtClean="0"/>
          </a:p>
        </p:txBody>
      </p:sp>
    </p:spTree>
    <p:extLst>
      <p:ext uri="{BB962C8B-B14F-4D97-AF65-F5344CB8AC3E}">
        <p14:creationId xmlns:p14="http://schemas.microsoft.com/office/powerpoint/2010/main" val="310019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126F685-8A96-43F1-8B23-E8B1B0C53C46}"/>
              </a:ext>
            </a:extLst>
          </p:cNvPr>
          <p:cNvSpPr>
            <a:spLocks noGrp="1"/>
          </p:cNvSpPr>
          <p:nvPr>
            <p:ph type="title"/>
          </p:nvPr>
        </p:nvSpPr>
        <p:spPr>
          <a:xfrm>
            <a:off x="922587" y="486508"/>
            <a:ext cx="10353762" cy="970450"/>
          </a:xfrm>
        </p:spPr>
        <p:txBody>
          <a:bodyPr>
            <a:normAutofit/>
          </a:bodyPr>
          <a:lstStyle/>
          <a:p>
            <a:pPr marL="494100" indent="-457200"/>
            <a:r>
              <a:rPr lang="en-US" dirty="0" smtClean="0"/>
              <a:t>The </a:t>
            </a:r>
            <a:r>
              <a:rPr lang="en-US" dirty="0" err="1"/>
              <a:t>Hamidian</a:t>
            </a:r>
            <a:r>
              <a:rPr lang="en-US" dirty="0"/>
              <a:t> </a:t>
            </a:r>
            <a:r>
              <a:rPr lang="en-US" dirty="0" smtClean="0"/>
              <a:t>Massacres (1894-1896) </a:t>
            </a:r>
            <a:endParaRPr lang="en-US" dirty="0"/>
          </a:p>
        </p:txBody>
      </p:sp>
      <p:sp>
        <p:nvSpPr>
          <p:cNvPr id="3" name="Θέση περιεχομένου 2">
            <a:extLst>
              <a:ext uri="{FF2B5EF4-FFF2-40B4-BE49-F238E27FC236}">
                <a16:creationId xmlns="" xmlns:a16="http://schemas.microsoft.com/office/drawing/2014/main" id="{B0561DAB-BEB2-4059-849C-C431B656B465}"/>
              </a:ext>
            </a:extLst>
          </p:cNvPr>
          <p:cNvSpPr>
            <a:spLocks noGrp="1"/>
          </p:cNvSpPr>
          <p:nvPr>
            <p:ph idx="1"/>
          </p:nvPr>
        </p:nvSpPr>
        <p:spPr>
          <a:xfrm>
            <a:off x="913794" y="1644526"/>
            <a:ext cx="10674467" cy="4738689"/>
          </a:xfrm>
        </p:spPr>
        <p:txBody>
          <a:bodyPr>
            <a:normAutofit fontScale="92500" lnSpcReduction="20000"/>
          </a:bodyPr>
          <a:lstStyle/>
          <a:p>
            <a:r>
              <a:rPr lang="en-GB" dirty="0"/>
              <a:t>The </a:t>
            </a:r>
            <a:r>
              <a:rPr lang="en-GB" dirty="0" err="1"/>
              <a:t>Pontic</a:t>
            </a:r>
            <a:r>
              <a:rPr lang="en-GB" dirty="0"/>
              <a:t> Greeks provided shelter to Armenians during the massacres</a:t>
            </a:r>
            <a:r>
              <a:rPr lang="en-GB" dirty="0" smtClean="0"/>
              <a:t>.</a:t>
            </a:r>
          </a:p>
          <a:p>
            <a:pPr marL="36900" indent="0">
              <a:buNone/>
            </a:pPr>
            <a:endParaRPr lang="en-US" dirty="0" smtClean="0"/>
          </a:p>
          <a:p>
            <a:r>
              <a:rPr lang="en-GB" dirty="0"/>
              <a:t>Most Greeks refrained from reacting, fearing retribution from the Sultan. Some Greeks were also killed, and Greece’s inaction may have played a role in this response</a:t>
            </a:r>
            <a:r>
              <a:rPr lang="en-GB" dirty="0" smtClean="0"/>
              <a:t>. There were </a:t>
            </a:r>
            <a:r>
              <a:rPr lang="en-GB" dirty="0"/>
              <a:t>some exceptions; </a:t>
            </a:r>
            <a:r>
              <a:rPr lang="en-GB" dirty="0" smtClean="0"/>
              <a:t>a </a:t>
            </a:r>
            <a:r>
              <a:rPr lang="en-GB" dirty="0"/>
              <a:t>few Greek Orthodox bishops condemned the massacre of Armenian civilians.</a:t>
            </a:r>
          </a:p>
          <a:p>
            <a:pPr marL="36900" indent="0">
              <a:buNone/>
            </a:pPr>
            <a:endParaRPr lang="en-US" dirty="0" smtClean="0"/>
          </a:p>
          <a:p>
            <a:r>
              <a:rPr lang="en-GB" dirty="0"/>
              <a:t>Renewed diplomatic contact between the Armenian Patriarchate and the Greek embassy in Constantinople</a:t>
            </a:r>
            <a:r>
              <a:rPr lang="en-GB" dirty="0" smtClean="0"/>
              <a:t>.</a:t>
            </a:r>
          </a:p>
          <a:p>
            <a:pPr marL="36900" indent="0">
              <a:buNone/>
            </a:pPr>
            <a:endParaRPr lang="en-US" dirty="0" smtClean="0"/>
          </a:p>
          <a:p>
            <a:r>
              <a:rPr lang="en-GB" dirty="0"/>
              <a:t>The </a:t>
            </a:r>
            <a:r>
              <a:rPr lang="en-GB" dirty="0" smtClean="0"/>
              <a:t>secret Greek </a:t>
            </a:r>
            <a:r>
              <a:rPr lang="en-GB" dirty="0"/>
              <a:t>nationalist </a:t>
            </a:r>
            <a:r>
              <a:rPr lang="en-GB" dirty="0" smtClean="0"/>
              <a:t>organisation </a:t>
            </a:r>
            <a:r>
              <a:rPr lang="en-GB" dirty="0"/>
              <a:t>"National Society" (formed in 1894) began cooperating with Armenian liberation movement representatives</a:t>
            </a:r>
            <a:r>
              <a:rPr lang="en-GB" dirty="0" smtClean="0"/>
              <a:t>.</a:t>
            </a:r>
          </a:p>
          <a:p>
            <a:pPr marL="36900" indent="0">
              <a:buNone/>
            </a:pPr>
            <a:endParaRPr lang="en-US" dirty="0"/>
          </a:p>
          <a:p>
            <a:r>
              <a:rPr lang="en-GB" dirty="0"/>
              <a:t>The massacres fostered closer relations between the Greek and Armenian communities, as noted by the Greek Ambassador to the Ottoman Empire and other diplomats.</a:t>
            </a:r>
            <a:endParaRPr lang="el-GR" dirty="0"/>
          </a:p>
        </p:txBody>
      </p:sp>
    </p:spTree>
    <p:extLst>
      <p:ext uri="{BB962C8B-B14F-4D97-AF65-F5344CB8AC3E}">
        <p14:creationId xmlns:p14="http://schemas.microsoft.com/office/powerpoint/2010/main" val="947384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Σχιστόλιθος</Template>
  <TotalTime>805</TotalTime>
  <Words>1604</Words>
  <Application>Microsoft Office PowerPoint</Application>
  <PresentationFormat>Custom</PresentationFormat>
  <Paragraphs>151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Σχιστόλιθος</vt:lpstr>
      <vt:lpstr>Relations Between the Greeks and Armenians of Turkey: From Greek Independence to the Present</vt:lpstr>
      <vt:lpstr>A few words about Parallel Fortunes</vt:lpstr>
      <vt:lpstr>Presentation Outline</vt:lpstr>
      <vt:lpstr>PowerPoint Presentation</vt:lpstr>
      <vt:lpstr>Historical background</vt:lpstr>
      <vt:lpstr>Relations during and after the Greek War of Independence.</vt:lpstr>
      <vt:lpstr>19th Century Cooperation &amp; Competition</vt:lpstr>
      <vt:lpstr>The Eastern Question Crisis (1876-1878)</vt:lpstr>
      <vt:lpstr>The Hamidian Massacres (1894-1896) </vt:lpstr>
      <vt:lpstr>From the Young Turk Revolution to World War I (1)</vt:lpstr>
      <vt:lpstr>From the Young Turk Revolution to World War I (2)</vt:lpstr>
      <vt:lpstr>Response to the Armenian Genocide</vt:lpstr>
      <vt:lpstr>The Golden Age (1918-1922) (1) </vt:lpstr>
      <vt:lpstr>The Golden Age (1918-1922) (2) </vt:lpstr>
      <vt:lpstr>Post-Republic Relations</vt:lpstr>
      <vt:lpstr>Concluding remarks</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Political Islam on Foreign Policy</dc:title>
  <dc:creator>George, Giorgos Menesian</dc:creator>
  <cp:lastModifiedBy>George Meneshian</cp:lastModifiedBy>
  <cp:revision>55</cp:revision>
  <dcterms:created xsi:type="dcterms:W3CDTF">2021-03-09T07:24:27Z</dcterms:created>
  <dcterms:modified xsi:type="dcterms:W3CDTF">2025-06-16T12:16:20Z</dcterms:modified>
</cp:coreProperties>
</file>